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D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897A"/>
          </a:solidFill>
          <a:ln w="12700">
            <a:solidFill>
              <a:srgbClr val="E8897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949440" y="-1097280"/>
            <a:ext cx="3200400" cy="3200400"/>
          </a:xfrm>
          <a:prstGeom prst="ellipse">
            <a:avLst/>
          </a:prstGeom>
          <a:solidFill>
            <a:srgbClr val="E8897A">
              <a:alpha val="15000"/>
            </a:srgbClr>
          </a:solidFill>
          <a:ln w="12700">
            <a:solidFill>
              <a:srgbClr val="E8897A">
                <a:alpha val="1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498080" y="-457200"/>
            <a:ext cx="2011680" cy="2011680"/>
          </a:xfrm>
          <a:prstGeom prst="ellipse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FFFFFF">
                <a:alpha val="8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274320"/>
            <a:ext cx="1097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🦋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11480" y="86868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spc="400" kern="0" dirty="0">
                <a:solidFill>
                  <a:srgbClr val="E88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COALDEV  ×  MORPHUS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11480" y="1371600"/>
            <a:ext cx="77724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Vision,</a:t>
            </a:r>
            <a:endParaRPr lang="en-US" sz="5200" dirty="0"/>
          </a:p>
          <a:p>
            <a:pPr algn="l" indent="0" marL="0">
              <a:lnSpc>
                <a:spcPct val="110000"/>
              </a:lnSpc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Built for Mobile.</a:t>
            </a:r>
            <a:endParaRPr lang="en-US" sz="5200" dirty="0"/>
          </a:p>
        </p:txBody>
      </p:sp>
      <p:sp>
        <p:nvSpPr>
          <p:cNvPr id="8" name="Text 6"/>
          <p:cNvSpPr/>
          <p:nvPr/>
        </p:nvSpPr>
        <p:spPr>
          <a:xfrm>
            <a:off x="411480" y="3200400"/>
            <a:ext cx="6858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strategic proposal to launch the Morphus AI Companion as</a:t>
            </a:r>
            <a:endParaRPr lang="en-US" sz="1400" dirty="0"/>
          </a:p>
          <a:p>
            <a:pPr algn="l"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mobile-first platform — and a long-term technology partnership.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F1B3A"/>
          </a:solidFill>
          <a:ln w="12700">
            <a:solidFill>
              <a:srgbClr val="0F1B3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1480" y="477316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7A8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 Coaldev  ·  February 2026  ·  Confidential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2D5A"/>
          </a:solidFill>
          <a:ln w="12700">
            <a:solidFill>
              <a:srgbClr val="1A2D5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7A9A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COALDEV  ×  MORPHUS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2D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 Heard from Morphus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3258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8A9A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proposing anything, we listened. Here's what we see as your real challenges.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1783080"/>
            <a:ext cx="40233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C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57200" y="1783080"/>
            <a:ext cx="109728" cy="1143000"/>
          </a:xfrm>
          <a:prstGeom prst="rect">
            <a:avLst/>
          </a:prstGeom>
          <a:solidFill>
            <a:srgbClr val="E8897A"/>
          </a:solidFill>
          <a:ln w="12700">
            <a:solidFill>
              <a:srgbClr val="E8897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1874520"/>
            <a:ext cx="502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📧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640080" y="228600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Emails landing in spam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40080" y="2560320"/>
            <a:ext cx="3657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A9A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follow-up communications aren't reaching users — eroding trust before the relationship even starts.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846320" y="1783080"/>
            <a:ext cx="40233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C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846320" y="1783080"/>
            <a:ext cx="109728" cy="1143000"/>
          </a:xfrm>
          <a:prstGeom prst="rect">
            <a:avLst/>
          </a:prstGeom>
          <a:solidFill>
            <a:srgbClr val="E8897A"/>
          </a:solidFill>
          <a:ln w="12700">
            <a:solidFill>
              <a:srgbClr val="E8897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0" y="1874520"/>
            <a:ext cx="502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🔒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5029200" y="228600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security concerns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029200" y="2560320"/>
            <a:ext cx="3657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A9A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Women sharing sensitive health data deserve enterprise-grade protection. This isn't optional — it's foundational.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3154680"/>
            <a:ext cx="40233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C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57200" y="3154680"/>
            <a:ext cx="109728" cy="1143000"/>
          </a:xfrm>
          <a:prstGeom prst="rect">
            <a:avLst/>
          </a:prstGeom>
          <a:solidFill>
            <a:srgbClr val="E8897A"/>
          </a:solidFill>
          <a:ln w="12700">
            <a:solidFill>
              <a:srgbClr val="E8897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" y="3246120"/>
            <a:ext cx="502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📱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640080" y="365760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audience lives on mobile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40080" y="3931920"/>
            <a:ext cx="3657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A9A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Millions of followers on TikTok. Your platform needs to meet them where they are — not ask them to open a laptop.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846320" y="3154680"/>
            <a:ext cx="40233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C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846320" y="3154680"/>
            <a:ext cx="109728" cy="1143000"/>
          </a:xfrm>
          <a:prstGeom prst="rect">
            <a:avLst/>
          </a:prstGeom>
          <a:solidFill>
            <a:srgbClr val="E8897A"/>
          </a:solidFill>
          <a:ln w="12700">
            <a:solidFill>
              <a:srgbClr val="E8897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029200" y="3246120"/>
            <a:ext cx="502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🔄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5029200" y="365760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Retention &amp; daily habit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029200" y="3931920"/>
            <a:ext cx="3657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A9A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web dashboard won't build the daily check-in habit. Push notifications and mobile UX are the difference.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E8E4F0"/>
          </a:solidFill>
          <a:ln w="12700">
            <a:solidFill>
              <a:srgbClr val="E8E4F0"/>
            </a:solidFill>
            <a:prstDash val="solid"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2D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F1B3A"/>
          </a:solidFill>
          <a:ln w="12700">
            <a:solidFill>
              <a:srgbClr val="0F1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3A5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COALDEV  ×  MORPHUS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Our Recommendation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8229600" cy="1280160"/>
          </a:xfrm>
          <a:prstGeom prst="rect">
            <a:avLst/>
          </a:prstGeom>
          <a:solidFill>
            <a:srgbClr val="0F1B3A"/>
          </a:solidFill>
          <a:ln w="12700">
            <a:solidFill>
              <a:srgbClr val="0F1B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417320"/>
            <a:ext cx="109728" cy="1280160"/>
          </a:xfrm>
          <a:prstGeom prst="rect">
            <a:avLst/>
          </a:prstGeom>
          <a:solidFill>
            <a:srgbClr val="E8897A"/>
          </a:solidFill>
          <a:ln w="12700">
            <a:solidFill>
              <a:srgbClr val="E8897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1508760"/>
            <a:ext cx="7772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Don't build a web dashboard. Build a mobile app.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31520" y="2011680"/>
            <a:ext cx="7680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1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audience is mobile-native. Your product needs to be too. A mobile app enables push notifications, daily habit loops, biometric auth, and the trust signals your users need — none of which a web dashboard can deliver at the same level.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57200" y="2926080"/>
            <a:ext cx="2560320" cy="1463040"/>
          </a:xfrm>
          <a:prstGeom prst="rect">
            <a:avLst/>
          </a:prstGeom>
          <a:solidFill>
            <a:srgbClr val="162448"/>
          </a:solidFill>
          <a:ln w="12700">
            <a:solidFill>
              <a:srgbClr val="16244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2926080"/>
            <a:ext cx="2560320" cy="54864"/>
          </a:xfrm>
          <a:prstGeom prst="rect">
            <a:avLst/>
          </a:prstGeom>
          <a:solidFill>
            <a:srgbClr val="E8897A"/>
          </a:solidFill>
          <a:ln w="12700">
            <a:solidFill>
              <a:srgbClr val="E8897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3017520"/>
            <a:ext cx="2560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E889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89%</a:t>
            </a:r>
            <a:endParaRPr lang="en-US" sz="4000" dirty="0"/>
          </a:p>
        </p:txBody>
      </p:sp>
      <p:sp>
        <p:nvSpPr>
          <p:cNvPr id="12" name="Text 10"/>
          <p:cNvSpPr/>
          <p:nvPr/>
        </p:nvSpPr>
        <p:spPr>
          <a:xfrm>
            <a:off x="457200" y="374904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health app users prefer mobile for daily tracking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91840" y="2926080"/>
            <a:ext cx="2560320" cy="1463040"/>
          </a:xfrm>
          <a:prstGeom prst="rect">
            <a:avLst/>
          </a:prstGeom>
          <a:solidFill>
            <a:srgbClr val="162448"/>
          </a:solidFill>
          <a:ln w="12700">
            <a:solidFill>
              <a:srgbClr val="16244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91840" y="2926080"/>
            <a:ext cx="2560320" cy="54864"/>
          </a:xfrm>
          <a:prstGeom prst="rect">
            <a:avLst/>
          </a:prstGeom>
          <a:solidFill>
            <a:srgbClr val="E8897A"/>
          </a:solidFill>
          <a:ln w="12700">
            <a:solidFill>
              <a:srgbClr val="E8897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91840" y="3017520"/>
            <a:ext cx="2560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E889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4×</a:t>
            </a:r>
            <a:endParaRPr lang="en-US" sz="4000" dirty="0"/>
          </a:p>
        </p:txBody>
      </p:sp>
      <p:sp>
        <p:nvSpPr>
          <p:cNvPr id="16" name="Text 14"/>
          <p:cNvSpPr/>
          <p:nvPr/>
        </p:nvSpPr>
        <p:spPr>
          <a:xfrm>
            <a:off x="3291840" y="374904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engagement with push vs. email reminders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126480" y="2926080"/>
            <a:ext cx="2560320" cy="1463040"/>
          </a:xfrm>
          <a:prstGeom prst="rect">
            <a:avLst/>
          </a:prstGeom>
          <a:solidFill>
            <a:srgbClr val="162448"/>
          </a:solidFill>
          <a:ln w="12700">
            <a:solidFill>
              <a:srgbClr val="16244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126480" y="2926080"/>
            <a:ext cx="2560320" cy="54864"/>
          </a:xfrm>
          <a:prstGeom prst="rect">
            <a:avLst/>
          </a:prstGeom>
          <a:solidFill>
            <a:srgbClr val="E8897A"/>
          </a:solidFill>
          <a:ln w="12700">
            <a:solidFill>
              <a:srgbClr val="E8897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126480" y="3017520"/>
            <a:ext cx="2560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E889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73%</a:t>
            </a:r>
            <a:endParaRPr lang="en-US" sz="4000" dirty="0"/>
          </a:p>
        </p:txBody>
      </p:sp>
      <p:sp>
        <p:nvSpPr>
          <p:cNvPr id="20" name="Text 18"/>
          <p:cNvSpPr/>
          <p:nvPr/>
        </p:nvSpPr>
        <p:spPr>
          <a:xfrm>
            <a:off x="6126480" y="374904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Morphus's TikTok audience accesses content on phones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1228"/>
          </a:solidFill>
          <a:ln w="12700">
            <a:solidFill>
              <a:srgbClr val="0A1228"/>
            </a:solidFill>
            <a:prstDash val="solid"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2D5A"/>
          </a:solidFill>
          <a:ln w="12700">
            <a:solidFill>
              <a:srgbClr val="1A2D5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7A9A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COALDEV  ×  MORPHUS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A2D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We'll Build — Version 1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265176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C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02920" y="1527048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👤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02920" y="1892808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Profile &amp; Onboarding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02920" y="2185416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8A9A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Personalized onboarding capturing stage, symptoms &amp; goals. Data stored encrypted and user-controlled.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3200400" y="1417320"/>
            <a:ext cx="265176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C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337560" y="1527048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🧠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337560" y="1892808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Memory-Enabled AI Chat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337560" y="2185416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8A9A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Companion that remembers past conversations and evolves with each user. Never starts from scratch.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6035040" y="1417320"/>
            <a:ext cx="265176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C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172200" y="1527048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📋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172200" y="1892808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Symptom Tracker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172200" y="2185416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8A9A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 symptoms past and present. Track severity, triggers, and patterns with visual timeline.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365760" y="3063240"/>
            <a:ext cx="265176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C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02920" y="3172968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✨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02920" y="3538728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Personalized Recommendations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02920" y="3831336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8A9A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Educational guidance + Morphus product suggestions rooted in content library. Compliant language always.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3200400" y="3063240"/>
            <a:ext cx="265176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C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3337560" y="3172968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🔔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3337560" y="3538728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Push Notifications &amp; Check-ins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337560" y="3831336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8A9A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or weekly check-ins delivered via native push. No spam folder. No lost emails.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6035040" y="3063240"/>
            <a:ext cx="265176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C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172200" y="3172968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📚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6172200" y="3538728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Living Content Library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172200" y="3831336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8A9A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CMS to update AI knowledge base on an ongoing basis. RAG-powered responses grounded in your research.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E8E4F0"/>
          </a:solidFill>
          <a:ln w="12700">
            <a:solidFill>
              <a:srgbClr val="E8E4F0"/>
            </a:solidFill>
            <a:prstDash val="solid"/>
          </a:ln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2D5A"/>
          </a:solidFill>
          <a:ln w="12700">
            <a:solidFill>
              <a:srgbClr val="1A2D5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7A9A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COALDEV  ×  MORPHUS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2D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This Can Go — Phase 2 &amp; Beyond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457200" y="129844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9A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1 is the foundation. Here's the roadmap we'd build together.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1737360"/>
            <a:ext cx="4023360" cy="2834640"/>
          </a:xfrm>
          <a:prstGeom prst="rect">
            <a:avLst/>
          </a:prstGeom>
          <a:solidFill>
            <a:srgbClr val="FAF8F5"/>
          </a:solidFill>
          <a:ln w="12700">
            <a:solidFill>
              <a:srgbClr val="E0DC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737360"/>
            <a:ext cx="4023360" cy="365760"/>
          </a:xfrm>
          <a:prstGeom prst="rect">
            <a:avLst/>
          </a:prstGeom>
          <a:solidFill>
            <a:srgbClr val="E8897A"/>
          </a:solidFill>
          <a:ln w="12700">
            <a:solidFill>
              <a:srgbClr val="E8897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737360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40080" y="2194560"/>
            <a:ext cx="3657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🤖  AI-driven subscription renewal — auto-recommend plan upgrades based on user activity &amp; symptom progress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640080" y="2944368"/>
            <a:ext cx="3657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💊  Personalised supplement plans — generated from AI chat history, research citations &amp; symptom data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640080" y="3694176"/>
            <a:ext cx="3657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Deeper analytics dashboard — trend insights, population patterns, anonymised cohort data for Morphus team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892040" y="1737360"/>
            <a:ext cx="4023360" cy="2834640"/>
          </a:xfrm>
          <a:prstGeom prst="rect">
            <a:avLst/>
          </a:prstGeom>
          <a:solidFill>
            <a:srgbClr val="FAF8F5"/>
          </a:solidFill>
          <a:ln w="12700">
            <a:solidFill>
              <a:srgbClr val="E0DC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892040" y="1737360"/>
            <a:ext cx="4023360" cy="365760"/>
          </a:xfrm>
          <a:prstGeom prst="rect">
            <a:avLst/>
          </a:prstGeom>
          <a:solidFill>
            <a:srgbClr val="8A7340"/>
          </a:solidFill>
          <a:ln w="12700">
            <a:solidFill>
              <a:srgbClr val="8A734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92040" y="1737360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074920" y="2194560"/>
            <a:ext cx="3657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🏪  In-app purchasing — seamless Shopify integration for one-tap supplement ordering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5074920" y="2944368"/>
            <a:ext cx="3657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📲  TikTok-to-App funnel — smart acquisition flow converting social followers into app users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5074920" y="3694176"/>
            <a:ext cx="3657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  Vision-to-Product studio — Coaldev becomes your ongoing product partner translating your goals into features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E8E4F0"/>
          </a:solidFill>
          <a:ln w="12700">
            <a:solidFill>
              <a:srgbClr val="E8E4F0"/>
            </a:solidFill>
            <a:prstDash val="solid"/>
          </a:ln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2D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F1B3A"/>
          </a:solidFill>
          <a:ln w="12700">
            <a:solidFill>
              <a:srgbClr val="0F1B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3A5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COALDEV  ×  MORPHUS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Platform Security &amp; Trust — Included Day One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457200" y="129844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isn't an add-on. It's built into every layer of what we deliver.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65760" y="1737360"/>
            <a:ext cx="2651760" cy="1280160"/>
          </a:xfrm>
          <a:prstGeom prst="rect">
            <a:avLst/>
          </a:prstGeom>
          <a:solidFill>
            <a:srgbClr val="162448"/>
          </a:solidFill>
          <a:ln w="12700">
            <a:solidFill>
              <a:srgbClr val="253A6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737360"/>
            <a:ext cx="2651760" cy="54864"/>
          </a:xfrm>
          <a:prstGeom prst="rect">
            <a:avLst/>
          </a:prstGeom>
          <a:solidFill>
            <a:srgbClr val="E8897A"/>
          </a:solidFill>
          <a:ln w="12700">
            <a:solidFill>
              <a:srgbClr val="E8897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1828800"/>
            <a:ext cx="457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700" dirty="0">
                <a:solidFill>
                  <a:srgbClr val="000000"/>
                </a:solidFill>
              </a:rPr>
              <a:t>📧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960120" y="1828800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Deliverability Fix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502920" y="2212848"/>
            <a:ext cx="24231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SPF, DKIM, DMARC configuration. Dedicated sending domain. Your emails land in inboxes — not spam.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200400" y="1737360"/>
            <a:ext cx="2651760" cy="1280160"/>
          </a:xfrm>
          <a:prstGeom prst="rect">
            <a:avLst/>
          </a:prstGeom>
          <a:solidFill>
            <a:srgbClr val="162448"/>
          </a:solidFill>
          <a:ln w="12700">
            <a:solidFill>
              <a:srgbClr val="253A6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737360"/>
            <a:ext cx="2651760" cy="54864"/>
          </a:xfrm>
          <a:prstGeom prst="rect">
            <a:avLst/>
          </a:prstGeom>
          <a:solidFill>
            <a:srgbClr val="E8897A"/>
          </a:solidFill>
          <a:ln w="12700">
            <a:solidFill>
              <a:srgbClr val="E8897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337560" y="1828800"/>
            <a:ext cx="457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700" dirty="0">
                <a:solidFill>
                  <a:srgbClr val="000000"/>
                </a:solidFill>
              </a:rPr>
              <a:t>🔐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3794760" y="1828800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End-to-End Encryption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3337560" y="2212848"/>
            <a:ext cx="24231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user health data encrypted at rest (AES-256) and in transit (TLS 1.3+). Zero-access architecture.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035040" y="1737360"/>
            <a:ext cx="2651760" cy="1280160"/>
          </a:xfrm>
          <a:prstGeom prst="rect">
            <a:avLst/>
          </a:prstGeom>
          <a:solidFill>
            <a:srgbClr val="162448"/>
          </a:solidFill>
          <a:ln w="12700">
            <a:solidFill>
              <a:srgbClr val="253A6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035040" y="1737360"/>
            <a:ext cx="2651760" cy="54864"/>
          </a:xfrm>
          <a:prstGeom prst="rect">
            <a:avLst/>
          </a:prstGeom>
          <a:solidFill>
            <a:srgbClr val="E8897A"/>
          </a:solidFill>
          <a:ln w="12700">
            <a:solidFill>
              <a:srgbClr val="E8897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72200" y="1828800"/>
            <a:ext cx="457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700" dirty="0">
                <a:solidFill>
                  <a:srgbClr val="000000"/>
                </a:solidFill>
              </a:rPr>
              <a:t>🛡️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6629400" y="1828800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 Auth &amp; Sessions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6172200" y="2212848"/>
            <a:ext cx="24231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Biometric login (Face ID / fingerprint), MFA option, and auto session timeout for inactive users.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365760" y="3200400"/>
            <a:ext cx="2651760" cy="1280160"/>
          </a:xfrm>
          <a:prstGeom prst="rect">
            <a:avLst/>
          </a:prstGeom>
          <a:solidFill>
            <a:srgbClr val="162448"/>
          </a:solidFill>
          <a:ln w="12700">
            <a:solidFill>
              <a:srgbClr val="253A6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65760" y="3200400"/>
            <a:ext cx="2651760" cy="54864"/>
          </a:xfrm>
          <a:prstGeom prst="rect">
            <a:avLst/>
          </a:prstGeom>
          <a:solidFill>
            <a:srgbClr val="E8897A"/>
          </a:solidFill>
          <a:ln w="12700">
            <a:solidFill>
              <a:srgbClr val="E8897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02920" y="3291840"/>
            <a:ext cx="457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700" dirty="0">
                <a:solidFill>
                  <a:srgbClr val="000000"/>
                </a:solidFill>
              </a:rPr>
              <a:t>📋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960120" y="3291840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Privacy-First Design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502920" y="3675888"/>
            <a:ext cx="24231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minimization by design. No third-party ad SDKs. Users can export or delete all data at any time.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00400" y="3200400"/>
            <a:ext cx="2651760" cy="1280160"/>
          </a:xfrm>
          <a:prstGeom prst="rect">
            <a:avLst/>
          </a:prstGeom>
          <a:solidFill>
            <a:srgbClr val="162448"/>
          </a:solidFill>
          <a:ln w="12700">
            <a:solidFill>
              <a:srgbClr val="253A6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200400" y="3200400"/>
            <a:ext cx="2651760" cy="54864"/>
          </a:xfrm>
          <a:prstGeom prst="rect">
            <a:avLst/>
          </a:prstGeom>
          <a:solidFill>
            <a:srgbClr val="E8897A"/>
          </a:solidFill>
          <a:ln w="12700">
            <a:solidFill>
              <a:srgbClr val="E8897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337560" y="3291840"/>
            <a:ext cx="457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700" dirty="0">
                <a:solidFill>
                  <a:srgbClr val="000000"/>
                </a:solidFill>
              </a:rPr>
              <a:t>🔍</a:t>
            </a:r>
            <a:endParaRPr lang="en-US" sz="1700" dirty="0"/>
          </a:p>
        </p:txBody>
      </p:sp>
      <p:sp>
        <p:nvSpPr>
          <p:cNvPr id="29" name="Text 27"/>
          <p:cNvSpPr/>
          <p:nvPr/>
        </p:nvSpPr>
        <p:spPr>
          <a:xfrm>
            <a:off x="3794760" y="3291840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Audit &amp; Hardening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3337560" y="3675888"/>
            <a:ext cx="24231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audit of existing Morphus platform. Penetration testing report with a clear remediation roadmap.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6035040" y="3200400"/>
            <a:ext cx="2651760" cy="1280160"/>
          </a:xfrm>
          <a:prstGeom prst="rect">
            <a:avLst/>
          </a:prstGeom>
          <a:solidFill>
            <a:srgbClr val="162448"/>
          </a:solidFill>
          <a:ln w="12700">
            <a:solidFill>
              <a:srgbClr val="253A6A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6035040" y="3200400"/>
            <a:ext cx="2651760" cy="54864"/>
          </a:xfrm>
          <a:prstGeom prst="rect">
            <a:avLst/>
          </a:prstGeom>
          <a:solidFill>
            <a:srgbClr val="E8897A"/>
          </a:solidFill>
          <a:ln w="12700">
            <a:solidFill>
              <a:srgbClr val="E8897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172200" y="3291840"/>
            <a:ext cx="457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700" dirty="0">
                <a:solidFill>
                  <a:srgbClr val="000000"/>
                </a:solidFill>
              </a:rPr>
              <a:t>✅</a:t>
            </a:r>
            <a:endParaRPr lang="en-US" sz="1700" dirty="0"/>
          </a:p>
        </p:txBody>
      </p:sp>
      <p:sp>
        <p:nvSpPr>
          <p:cNvPr id="34" name="Text 32"/>
          <p:cNvSpPr/>
          <p:nvPr/>
        </p:nvSpPr>
        <p:spPr>
          <a:xfrm>
            <a:off x="6629400" y="3291840"/>
            <a:ext cx="19202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Store Trust Signal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6172200" y="3675888"/>
            <a:ext cx="24231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Being listed on App Store and Google Play signals legitimacy and passes Apple/Google security review.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A1228"/>
          </a:solidFill>
          <a:ln w="12700">
            <a:solidFill>
              <a:srgbClr val="0A1228"/>
            </a:solidFill>
            <a:prstDash val="solid"/>
          </a:ln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2D5A"/>
          </a:solidFill>
          <a:ln w="12700">
            <a:solidFill>
              <a:srgbClr val="1A2D5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7A9A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COALDEV  ×  MORPHUS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0" y="502920"/>
            <a:ext cx="3840480" cy="4640580"/>
          </a:xfrm>
          <a:prstGeom prst="rect">
            <a:avLst/>
          </a:prstGeom>
          <a:solidFill>
            <a:srgbClr val="1A2D5A"/>
          </a:solidFill>
          <a:ln w="12700">
            <a:solidFill>
              <a:srgbClr val="1A2D5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822960"/>
            <a:ext cx="32004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</a:t>
            </a:r>
            <a:endParaRPr lang="en-US" sz="3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Coaldev?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365760" y="2286000"/>
            <a:ext cx="3200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1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We're not an agency that hands you a deliverable and leaves. We become your technology partner — inside your vision, invested in your growth.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365760" y="3566160"/>
            <a:ext cx="3200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E88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Full-stack AI Systems,</a:t>
            </a:r>
            <a:endParaRPr lang="en-US" sz="13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E889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Custom-Built for You.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65760" y="4389120"/>
            <a:ext cx="3200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7A9A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in production since 2019.</a:t>
            </a:r>
            <a:endParaRPr lang="en-US" sz="10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7A9A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HealthTech  ·  LLM Apps  ·  Revenue Ops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685800"/>
            <a:ext cx="484632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C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023360" y="685800"/>
            <a:ext cx="91440" cy="914400"/>
          </a:xfrm>
          <a:prstGeom prst="rect">
            <a:avLst/>
          </a:prstGeom>
          <a:solidFill>
            <a:srgbClr val="E8897A"/>
          </a:solidFill>
          <a:ln w="12700">
            <a:solidFill>
              <a:srgbClr val="E8897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206240" y="758952"/>
            <a:ext cx="457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🏥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754880" y="758952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HealthTech Experience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4754880" y="1106424"/>
            <a:ext cx="39319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A9A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We've digitized healthcare workflows, built AI patient assistants, and navigated compliance-sensitive environments.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023360" y="1764792"/>
            <a:ext cx="484632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C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023360" y="1764792"/>
            <a:ext cx="91440" cy="914400"/>
          </a:xfrm>
          <a:prstGeom prst="rect">
            <a:avLst/>
          </a:prstGeom>
          <a:solidFill>
            <a:srgbClr val="E8897A"/>
          </a:solidFill>
          <a:ln w="12700">
            <a:solidFill>
              <a:srgbClr val="E8897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206240" y="1837944"/>
            <a:ext cx="457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⚡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4754880" y="1837944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LLM-Powered Apps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4754880" y="2185416"/>
            <a:ext cx="39319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A9A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 in a Box — our accelerator that delivers grounded, knowledge-based AI in production-ready timeframes.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023360" y="2843784"/>
            <a:ext cx="484632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C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023360" y="2843784"/>
            <a:ext cx="91440" cy="914400"/>
          </a:xfrm>
          <a:prstGeom prst="rect">
            <a:avLst/>
          </a:prstGeom>
          <a:solidFill>
            <a:srgbClr val="E8897A"/>
          </a:solidFill>
          <a:ln w="12700">
            <a:solidFill>
              <a:srgbClr val="E8897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206240" y="2916936"/>
            <a:ext cx="457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📈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4754880" y="2916936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Intelligence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4754880" y="3264408"/>
            <a:ext cx="39319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A9A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build AI that doesn't just serve users — it drives subscriptions, renewals, and plan upgrades intelligently.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023360" y="3922776"/>
            <a:ext cx="484632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CF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023360" y="3922776"/>
            <a:ext cx="91440" cy="914400"/>
          </a:xfrm>
          <a:prstGeom prst="rect">
            <a:avLst/>
          </a:prstGeom>
          <a:solidFill>
            <a:srgbClr val="E8897A"/>
          </a:solidFill>
          <a:ln w="12700">
            <a:solidFill>
              <a:srgbClr val="E8897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206240" y="3995928"/>
            <a:ext cx="457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🤝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4754880" y="3995928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1A2D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Partnership Model</a:t>
            </a:r>
            <a:endParaRPr lang="en-US" sz="1150" dirty="0"/>
          </a:p>
        </p:txBody>
      </p:sp>
      <p:sp>
        <p:nvSpPr>
          <p:cNvPr id="28" name="Text 26"/>
          <p:cNvSpPr/>
          <p:nvPr/>
        </p:nvSpPr>
        <p:spPr>
          <a:xfrm>
            <a:off x="4754880" y="4343400"/>
            <a:ext cx="39319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8A9A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Outcome-driven. We tie our success to yours — not billing hours.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E8E4F0"/>
          </a:solidFill>
          <a:ln w="12700">
            <a:solidFill>
              <a:srgbClr val="E8E4F0"/>
            </a:solidFill>
            <a:prstDash val="solid"/>
          </a:ln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2D5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389120"/>
            <a:ext cx="9144000" cy="754380"/>
          </a:xfrm>
          <a:prstGeom prst="rect">
            <a:avLst/>
          </a:prstGeom>
          <a:solidFill>
            <a:srgbClr val="E8897A"/>
          </a:solidFill>
          <a:ln w="12700">
            <a:solidFill>
              <a:srgbClr val="E8897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0F1B3A"/>
          </a:solidFill>
          <a:ln w="12700">
            <a:solidFill>
              <a:srgbClr val="0F1B3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300" kern="0" dirty="0">
                <a:solidFill>
                  <a:srgbClr val="3A5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COALDEV  ×  MORPHUS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" y="713232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Let's Build This Together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We're proposing a long-term technology partnership — not a one-time project.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1920240"/>
            <a:ext cx="1965960" cy="2240280"/>
          </a:xfrm>
          <a:prstGeom prst="rect">
            <a:avLst/>
          </a:prstGeom>
          <a:solidFill>
            <a:srgbClr val="162448"/>
          </a:solidFill>
          <a:ln w="12700">
            <a:solidFill>
              <a:srgbClr val="253A6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965960"/>
            <a:ext cx="1965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889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3200" dirty="0"/>
          </a:p>
        </p:txBody>
      </p:sp>
      <p:sp>
        <p:nvSpPr>
          <p:cNvPr id="9" name="Shape 7"/>
          <p:cNvSpPr/>
          <p:nvPr/>
        </p:nvSpPr>
        <p:spPr>
          <a:xfrm>
            <a:off x="731520" y="2578608"/>
            <a:ext cx="1417320" cy="36576"/>
          </a:xfrm>
          <a:prstGeom prst="rect">
            <a:avLst/>
          </a:prstGeom>
          <a:solidFill>
            <a:srgbClr val="253A6A"/>
          </a:solidFill>
          <a:ln w="12700">
            <a:solidFill>
              <a:srgbClr val="253A6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65176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Discovery Call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94360" y="3063240"/>
            <a:ext cx="1691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 on V1 scope, timeline &amp; partnership structure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2606040" y="1920240"/>
            <a:ext cx="1965960" cy="2240280"/>
          </a:xfrm>
          <a:prstGeom prst="rect">
            <a:avLst/>
          </a:prstGeom>
          <a:solidFill>
            <a:srgbClr val="162448"/>
          </a:solidFill>
          <a:ln w="12700">
            <a:solidFill>
              <a:srgbClr val="253A6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606040" y="1965960"/>
            <a:ext cx="1965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889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3200" dirty="0"/>
          </a:p>
        </p:txBody>
      </p:sp>
      <p:sp>
        <p:nvSpPr>
          <p:cNvPr id="14" name="Shape 12"/>
          <p:cNvSpPr/>
          <p:nvPr/>
        </p:nvSpPr>
        <p:spPr>
          <a:xfrm>
            <a:off x="2880360" y="2578608"/>
            <a:ext cx="1417320" cy="36576"/>
          </a:xfrm>
          <a:prstGeom prst="rect">
            <a:avLst/>
          </a:prstGeom>
          <a:solidFill>
            <a:srgbClr val="253A6A"/>
          </a:solidFill>
          <a:ln w="12700">
            <a:solidFill>
              <a:srgbClr val="253A6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606040" y="265176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Audit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2743200" y="3063240"/>
            <a:ext cx="1691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audit your existing platform for security &amp; deliverability issues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4754880" y="1920240"/>
            <a:ext cx="1965960" cy="2240280"/>
          </a:xfrm>
          <a:prstGeom prst="rect">
            <a:avLst/>
          </a:prstGeom>
          <a:solidFill>
            <a:srgbClr val="162448"/>
          </a:solidFill>
          <a:ln w="12700">
            <a:solidFill>
              <a:srgbClr val="253A6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754880" y="1965960"/>
            <a:ext cx="1965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889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3200" dirty="0"/>
          </a:p>
        </p:txBody>
      </p:sp>
      <p:sp>
        <p:nvSpPr>
          <p:cNvPr id="19" name="Shape 17"/>
          <p:cNvSpPr/>
          <p:nvPr/>
        </p:nvSpPr>
        <p:spPr>
          <a:xfrm>
            <a:off x="5029200" y="2578608"/>
            <a:ext cx="1417320" cy="36576"/>
          </a:xfrm>
          <a:prstGeom prst="rect">
            <a:avLst/>
          </a:prstGeom>
          <a:solidFill>
            <a:srgbClr val="253A6A"/>
          </a:solidFill>
          <a:ln w="12700">
            <a:solidFill>
              <a:srgbClr val="253A6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54880" y="265176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 App V1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892040" y="3063240"/>
            <a:ext cx="1691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→ Build → Launch on App Store &amp; Google Play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6903720" y="1920240"/>
            <a:ext cx="1965960" cy="2240280"/>
          </a:xfrm>
          <a:prstGeom prst="rect">
            <a:avLst/>
          </a:prstGeom>
          <a:solidFill>
            <a:srgbClr val="162448"/>
          </a:solidFill>
          <a:ln w="12700">
            <a:solidFill>
              <a:srgbClr val="253A6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903720" y="1965960"/>
            <a:ext cx="1965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889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3200" dirty="0"/>
          </a:p>
        </p:txBody>
      </p:sp>
      <p:sp>
        <p:nvSpPr>
          <p:cNvPr id="24" name="Shape 22"/>
          <p:cNvSpPr/>
          <p:nvPr/>
        </p:nvSpPr>
        <p:spPr>
          <a:xfrm>
            <a:off x="7178040" y="2578608"/>
            <a:ext cx="1417320" cy="36576"/>
          </a:xfrm>
          <a:prstGeom prst="rect">
            <a:avLst/>
          </a:prstGeom>
          <a:solidFill>
            <a:srgbClr val="253A6A"/>
          </a:solidFill>
          <a:ln w="12700">
            <a:solidFill>
              <a:srgbClr val="253A6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903720" y="2651760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Ongoing Partnership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7040880" y="3063240"/>
            <a:ext cx="16916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Retainer for continuous iteration, Phase 2 features &amp; AI tuning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457200" y="4462272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to talk?  ·  osama@coaldev.com  ·  coaldev.com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Coaldev × Morphus — Mobile-First Proposal</dc:title>
  <dc:subject>PptxGenJS Presentation</dc:subject>
  <dc:creator>PptxGenJS</dc:creator>
  <cp:lastModifiedBy>PptxGenJS</cp:lastModifiedBy>
  <cp:revision>1</cp:revision>
  <dcterms:created xsi:type="dcterms:W3CDTF">2026-02-17T22:26:07Z</dcterms:created>
  <dcterms:modified xsi:type="dcterms:W3CDTF">2026-02-17T22:26:07Z</dcterms:modified>
</cp:coreProperties>
</file>